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60" r:id="rId3"/>
    <p:sldId id="263" r:id="rId4"/>
    <p:sldId id="261" r:id="rId5"/>
    <p:sldId id="270" r:id="rId6"/>
    <p:sldId id="266" r:id="rId7"/>
    <p:sldId id="267" r:id="rId8"/>
    <p:sldId id="269" r:id="rId9"/>
    <p:sldId id="265" r:id="rId10"/>
    <p:sldId id="271" r:id="rId11"/>
    <p:sldId id="259" r:id="rId12"/>
    <p:sldId id="268" r:id="rId13"/>
    <p:sldId id="262" r:id="rId14"/>
    <p:sldId id="264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B9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2.png>
</file>

<file path=ppt/media/image4.png>
</file>

<file path=ppt/media/image5.png>
</file>

<file path=ppt/media/image7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88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691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1128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254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88845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2704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737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334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463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499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536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82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876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916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358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045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A00BD-F756-470C-9408-76C8E4C91CE3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CA28F3A-A268-4436-9D9D-E19E4126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458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rfca.org/faq/faq-signal.html#misc" TargetMode="External"/><Relationship Id="rId13" Type="http://schemas.openxmlformats.org/officeDocument/2006/relationships/hyperlink" Target="https://drive.google.com/file/d/113L7WHW-Ez8VEvGTQob20o_5K7QT_luz/view" TargetMode="External"/><Relationship Id="rId3" Type="http://schemas.openxmlformats.org/officeDocument/2006/relationships/hyperlink" Target="http://www.railroadsignals.us/basics/basics1.htm" TargetMode="External"/><Relationship Id="rId7" Type="http://schemas.openxmlformats.org/officeDocument/2006/relationships/hyperlink" Target="http://www.irfca.org/faq/faq-signal.html#aspect" TargetMode="External"/><Relationship Id="rId12" Type="http://schemas.openxmlformats.org/officeDocument/2006/relationships/hyperlink" Target="https://drive.google.com/open?id=0B1nKmQlcH_EPUjZXRlZvc0hYZnF0cGFjTHZnY0p1VnVSaExB" TargetMode="External"/><Relationship Id="rId2" Type="http://schemas.openxmlformats.org/officeDocument/2006/relationships/hyperlink" Target="http://www.sr.indianrailways.gov.in/cris/uploads/files/1458888464879-rti-%20signal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irfca.org/faq/faq-signal.html#colour" TargetMode="External"/><Relationship Id="rId11" Type="http://schemas.openxmlformats.org/officeDocument/2006/relationships/hyperlink" Target="https://drive.google.com/file/d/1q-uRwYoYZCP1Dc7K70HwqnFE-8Y7jGWM/view" TargetMode="External"/><Relationship Id="rId5" Type="http://schemas.openxmlformats.org/officeDocument/2006/relationships/hyperlink" Target="http://www.irfca.org/faq/faq-signal.html#semaphore" TargetMode="External"/><Relationship Id="rId10" Type="http://schemas.openxmlformats.org/officeDocument/2006/relationships/hyperlink" Target="http://www.indianrailways.gov.in/railwayboard/uploads/directorate/safety/SR_SR/SR_SR_CHAP3.pdf" TargetMode="External"/><Relationship Id="rId4" Type="http://schemas.openxmlformats.org/officeDocument/2006/relationships/hyperlink" Target="http://www.irfca.org/faq/faq-signal.html#signal" TargetMode="External"/><Relationship Id="rId9" Type="http://schemas.openxmlformats.org/officeDocument/2006/relationships/hyperlink" Target="http://www.irfca.org/faq/faq-signal.html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RAILWAY SIGNALLING &amp; CONTROL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977899" y="5019678"/>
            <a:ext cx="2298701" cy="1560511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Presented by: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PULKIT KUSHWAHA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B.C.E.3</a:t>
            </a:r>
            <a:r>
              <a:rPr lang="en-US" baseline="30000" dirty="0" smtClean="0">
                <a:solidFill>
                  <a:schemeClr val="bg1"/>
                </a:solidFill>
              </a:rPr>
              <a:t>RD</a:t>
            </a:r>
            <a:r>
              <a:rPr lang="en-US" dirty="0" smtClean="0">
                <a:solidFill>
                  <a:schemeClr val="bg1"/>
                </a:solidFill>
              </a:rPr>
              <a:t> YEAR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001510401130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7532737" y="5019678"/>
            <a:ext cx="3482530" cy="1382711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GUIDED BY: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PROF.(DR.)PRITAM AITCH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CIVIL ENGINEERING DEPARTMENT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JADAVPUR UNIVERSITY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94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System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737245"/>
            <a:ext cx="7122055" cy="43775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Fig.5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Three aspect signalling territory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5742" y="5880100"/>
            <a:ext cx="8598259" cy="57626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Fig.6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Four aspect signalling territory</a:t>
            </a:r>
          </a:p>
        </p:txBody>
      </p:sp>
      <p:pic>
        <p:nvPicPr>
          <p:cNvPr id="7" name="Content Placeholder 6"/>
          <p:cNvPicPr>
            <a:picLocks noGrp="1"/>
          </p:cNvPicPr>
          <p:nvPr>
            <p:ph sz="half" idx="2"/>
          </p:nvPr>
        </p:nvPicPr>
        <p:blipFill>
          <a:blip r:embed="rId2">
            <a:lum bright="-36000" contras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44" y="1669920"/>
            <a:ext cx="6588656" cy="106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Content Placeholder 7"/>
          <p:cNvPicPr>
            <a:picLocks noGrp="1"/>
          </p:cNvPicPr>
          <p:nvPr>
            <p:ph sz="quarter" idx="4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3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828" t="8489" r="13121" b="19090"/>
          <a:stretch/>
        </p:blipFill>
        <p:spPr bwMode="auto">
          <a:xfrm>
            <a:off x="675744" y="3175000"/>
            <a:ext cx="4864955" cy="27051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3591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023360"/>
            <a:ext cx="6091310" cy="2834640"/>
          </a:xfrm>
          <a:prstGeom prst="rect">
            <a:avLst/>
          </a:prstGeom>
          <a:pattFill prst="dkHorz">
            <a:fgClr>
              <a:schemeClr val="tx1"/>
            </a:fgClr>
            <a:bgClr>
              <a:schemeClr val="bg1"/>
            </a:bgClr>
          </a:pattFill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792977" y="1974166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RAILWAY </a:t>
            </a:r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54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564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CONTROL SYSTEM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Section </a:t>
            </a:r>
            <a:r>
              <a:rPr lang="en-US" sz="2400" dirty="0"/>
              <a:t>Control/Train Control</a:t>
            </a:r>
          </a:p>
          <a:p>
            <a:r>
              <a:rPr lang="en-US" sz="2400" dirty="0" smtClean="0"/>
              <a:t>Deputy </a:t>
            </a:r>
            <a:r>
              <a:rPr lang="en-US" sz="2400" dirty="0"/>
              <a:t>Control</a:t>
            </a:r>
          </a:p>
          <a:p>
            <a:r>
              <a:rPr lang="en-US" sz="2400" dirty="0" smtClean="0"/>
              <a:t>Traction </a:t>
            </a:r>
            <a:r>
              <a:rPr lang="en-US" sz="2400" dirty="0"/>
              <a:t>Control</a:t>
            </a:r>
          </a:p>
          <a:p>
            <a:r>
              <a:rPr lang="en-US" sz="2400" dirty="0" smtClean="0"/>
              <a:t>Signalling </a:t>
            </a:r>
            <a:r>
              <a:rPr lang="en-US" sz="2400" dirty="0"/>
              <a:t>&amp; Telecommunication Control</a:t>
            </a:r>
          </a:p>
          <a:p>
            <a:r>
              <a:rPr lang="en-US" sz="2400" dirty="0" smtClean="0"/>
              <a:t>Emergency </a:t>
            </a:r>
            <a:r>
              <a:rPr lang="en-US" sz="2400" dirty="0"/>
              <a:t>Control</a:t>
            </a:r>
          </a:p>
          <a:p>
            <a:r>
              <a:rPr lang="en-US" sz="2400" dirty="0" smtClean="0"/>
              <a:t>Emergency </a:t>
            </a:r>
            <a:r>
              <a:rPr lang="en-US" sz="2400" dirty="0"/>
              <a:t>Wireless Control Communication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95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980049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CONCLUSION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1589649"/>
            <a:ext cx="9296659" cy="4451713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/>
              <a:t>To </a:t>
            </a:r>
            <a:r>
              <a:rPr lang="en-US" sz="2400" dirty="0"/>
              <a:t>safety receive and dispatch trains at station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/>
              <a:t>To </a:t>
            </a:r>
            <a:r>
              <a:rPr lang="en-US" sz="2400" dirty="0"/>
              <a:t>control the movements of trains from one station to </a:t>
            </a:r>
            <a:r>
              <a:rPr lang="en-US" sz="2400" dirty="0" smtClean="0"/>
              <a:t>     </a:t>
            </a:r>
            <a:r>
              <a:rPr lang="en-US" sz="2400" dirty="0"/>
              <a:t> </a:t>
            </a:r>
            <a:r>
              <a:rPr lang="en-US" sz="2400" dirty="0" smtClean="0"/>
              <a:t>another </a:t>
            </a:r>
            <a:r>
              <a:rPr lang="en-US" sz="2400" dirty="0"/>
              <a:t>after ensuring that the track on which this train will </a:t>
            </a:r>
            <a:r>
              <a:rPr lang="en-US" sz="2400" dirty="0" smtClean="0"/>
              <a:t>move </a:t>
            </a:r>
            <a:r>
              <a:rPr lang="en-US" sz="2400" dirty="0"/>
              <a:t>to reach the next station is free from movement of another train either in the same or opposite direction. This Control is called block working.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/>
              <a:t>Preventing </a:t>
            </a:r>
            <a:r>
              <a:rPr lang="en-US" sz="2400" dirty="0"/>
              <a:t>the movement from opposite direction is necessary in single line track as movements in both directions will be on the same </a:t>
            </a:r>
            <a:r>
              <a:rPr lang="en-US" sz="2400" dirty="0" smtClean="0"/>
              <a:t>track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5828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39151"/>
            <a:ext cx="8596668" cy="68931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928468"/>
            <a:ext cx="8596668" cy="5929531"/>
          </a:xfrm>
        </p:spPr>
        <p:txBody>
          <a:bodyPr>
            <a:normAutofit lnSpcReduction="10000"/>
          </a:bodyPr>
          <a:lstStyle/>
          <a:p>
            <a:pPr lvl="0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 SIGNALLING SYSTEM AND RAILWAY  TELECOMUNICATION CONTROL </a:t>
            </a: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Page(1-6)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://www.sr.indianrailways.gov.in/cris/uploads/files/1458888464879-rti-%20signal.pdf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CHAP 1 – Introduction, CHAP 2 - Some Basic Specs ,CHAP 3 - Glossary of Signal Terminology-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www.railroadsignals.us/basics/basics1.htm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Contents-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Signalling systems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Semaphore signals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Colour-light signals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Signal indications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Miscellaneous information on signals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www.irfca.org/faq/faq-signal.html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 EXPLANATION OF RAILWAY SIGNALLING Page(1-30) 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10"/>
              </a:rPr>
              <a:t>http://www.indianrailways.gov.in/railwayboard/uploads/directorate/safety/SR_SR/SR_SR_CHAP3.pdf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PRACTICAL RAILWAY ENGINEERING by Clifford F Bonnett-1996 edition by Imperial College Press, London,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Page(147-166) </a:t>
            </a: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11"/>
              </a:rPr>
              <a:t>https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11"/>
              </a:rPr>
              <a:t>://drive.google.com/file/d/1q-uRwYoYZCP1Dc7K70HwqnFE-8Y7jGWM/view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RAILWAY CONTROL </a:t>
            </a: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Page(1-2)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12"/>
              </a:rPr>
              <a:t>https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12"/>
              </a:rPr>
              <a:t>://drive.google.com/open?id=0B1nKmQlcH_EPUjZXRlZvc0hYZnF0cGFjTHZnY0p1VnVSaExB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Railway Engineering by Satish Chandra &amp; M.M. Agarwal, 2007 edition by Oxford University Press,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Page(537-551) </a:t>
            </a: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13"/>
              </a:rPr>
              <a:t>https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13"/>
              </a:rPr>
              <a:t>://drive.google.com/file/d/113L7WHW-Ez8VEvGTQob20o_5K7QT_luz/view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23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ttps://www.metrorailnews.in/wp-content/uploads/2017/12/Signal-696x392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700256" y="3105835"/>
            <a:ext cx="7194177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ContrastingRightFacing" fov="3900000">
                <a:rot lat="1200000" lon="21000000" rev="0"/>
              </a:camera>
              <a:lightRig rig="threePt" dir="t"/>
            </a:scene3d>
          </a:bodyPr>
          <a:lstStyle/>
          <a:p>
            <a:pPr algn="ctr"/>
            <a:r>
              <a:rPr lang="en-US" sz="9600" b="0" cap="none" spc="0" dirty="0" smtClean="0">
                <a:ln w="0">
                  <a:solidFill>
                    <a:schemeClr val="bg1"/>
                  </a:solidFill>
                </a:ln>
                <a:solidFill>
                  <a:schemeClr val="accent1">
                    <a:lumMod val="7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THANK</a:t>
            </a:r>
            <a:r>
              <a:rPr lang="en-US" sz="9600" b="0" cap="none" spc="0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sz="9600" b="0" cap="none" spc="0" dirty="0" smtClean="0">
                <a:ln w="0">
                  <a:solidFill>
                    <a:schemeClr val="bg1"/>
                  </a:solidFill>
                </a:ln>
                <a:solidFill>
                  <a:schemeClr val="accent1">
                    <a:lumMod val="7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YOU</a:t>
            </a:r>
            <a:endParaRPr lang="en-US" sz="9600" b="0" cap="none" spc="0" dirty="0">
              <a:ln w="0">
                <a:solidFill>
                  <a:schemeClr val="bg1"/>
                </a:solidFill>
              </a:ln>
              <a:solidFill>
                <a:schemeClr val="accent1">
                  <a:lumMod val="75000"/>
                </a:schemeClr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0672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937846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INDIAN SENARIO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1547446"/>
            <a:ext cx="8596668" cy="4493916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ounded in 16th april,1853(about 161 years ago).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ead quarter is in new Delhi, India.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evenue is 1441.67 billion </a:t>
            </a:r>
            <a:r>
              <a:rPr lang="en-US" sz="2400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(2014-2015).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rofit is 157.8 billion </a:t>
            </a:r>
            <a:r>
              <a:rPr lang="en-US" sz="2400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(2014-2015).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bout 1.307 million employees (2015).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here are 17 railway zones.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the world's Fourth largest railway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networks comprising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115,000 km of track over a route of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65,436 km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7,172 stations.</a:t>
            </a:r>
          </a:p>
        </p:txBody>
      </p:sp>
    </p:spTree>
    <p:extLst>
      <p:ext uri="{BB962C8B-B14F-4D97-AF65-F5344CB8AC3E}">
        <p14:creationId xmlns:p14="http://schemas.microsoft.com/office/powerpoint/2010/main" val="99551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31299"/>
            <a:ext cx="8596668" cy="7831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of Signalling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914401"/>
            <a:ext cx="9099711" cy="5943599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regulate the movement of trains so that they run safely at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maximum Permissible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speeds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regulate the arrival and departure of trains from the station yard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 the safety of two or more trains that have to cross or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each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ensure the safety of the train when it comes in contact with road traffic at level crossings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facilities for safe and efficient shunting.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guide the trains to run at restricted speeds during the maintenance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repair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tracks.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maintain a safe distance between trains that are running on the same line in the same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direction.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42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025" y="-24795"/>
            <a:ext cx="8596668" cy="853440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OF SIGNALLING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1674055"/>
            <a:ext cx="8596668" cy="4367307"/>
          </a:xfrm>
        </p:spPr>
        <p:txBody>
          <a:bodyPr/>
          <a:lstStyle/>
          <a:p>
            <a:r>
              <a:rPr lang="en-US" dirty="0" smtClean="0"/>
              <a:t>                                 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960869" y="731719"/>
            <a:ext cx="2244437" cy="5403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057613" y="1669969"/>
            <a:ext cx="1874520" cy="4800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Visible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155286" y="1624249"/>
            <a:ext cx="1834533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Audible (detonators)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03087" y="2421434"/>
            <a:ext cx="1834533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 signals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912140" y="2431662"/>
            <a:ext cx="1834533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Fixed signals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746673" y="3314232"/>
            <a:ext cx="1834533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Stop signals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057613" y="3314232"/>
            <a:ext cx="1834533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Caution indicators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995160" y="4402184"/>
            <a:ext cx="4617720" cy="1032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Semaphore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signals Lower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quadrants (two aspects) Modified lower quadrants (three aspects) Upper quadrants (three aspects)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610304" y="4406877"/>
            <a:ext cx="4136369" cy="6929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Coloured light (two, three, or four aspects)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94716" y="5559098"/>
            <a:ext cx="4951957" cy="10641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Distant, home, starter, advanced starter, calling-on shunt repeater, automatic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992791" y="5581958"/>
            <a:ext cx="4960620" cy="10412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Warner, outer, home starter, advanced starter, calling-on, Shunt, repeater, coaching</a:t>
            </a:r>
          </a:p>
        </p:txBody>
      </p:sp>
      <p:cxnSp>
        <p:nvCxnSpPr>
          <p:cNvPr id="16" name="Elbow Connector 15"/>
          <p:cNvCxnSpPr>
            <a:stCxn id="4" idx="2"/>
            <a:endCxn id="6" idx="1"/>
          </p:cNvCxnSpPr>
          <p:nvPr/>
        </p:nvCxnSpPr>
        <p:spPr>
          <a:xfrm rot="16200000" flipH="1">
            <a:off x="5300211" y="1054923"/>
            <a:ext cx="637953" cy="1072198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5" idx="3"/>
          </p:cNvCxnSpPr>
          <p:nvPr/>
        </p:nvCxnSpPr>
        <p:spPr>
          <a:xfrm>
            <a:off x="3932133" y="1909999"/>
            <a:ext cx="115095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5" idx="2"/>
            <a:endCxn id="8" idx="1"/>
          </p:cNvCxnSpPr>
          <p:nvPr/>
        </p:nvCxnSpPr>
        <p:spPr>
          <a:xfrm rot="16200000" flipH="1">
            <a:off x="3169815" y="1975086"/>
            <a:ext cx="567383" cy="917267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7" idx="3"/>
          </p:cNvCxnSpPr>
          <p:nvPr/>
        </p:nvCxnSpPr>
        <p:spPr>
          <a:xfrm>
            <a:off x="2037620" y="2707184"/>
            <a:ext cx="1158770" cy="1022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8" idx="2"/>
            <a:endCxn id="9" idx="1"/>
          </p:cNvCxnSpPr>
          <p:nvPr/>
        </p:nvCxnSpPr>
        <p:spPr>
          <a:xfrm rot="16200000" flipH="1">
            <a:off x="4989630" y="2842939"/>
            <a:ext cx="596820" cy="917266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10" idx="3"/>
          </p:cNvCxnSpPr>
          <p:nvPr/>
        </p:nvCxnSpPr>
        <p:spPr>
          <a:xfrm flipV="1">
            <a:off x="3892146" y="3599465"/>
            <a:ext cx="1035454" cy="51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9" idx="2"/>
            <a:endCxn id="11" idx="1"/>
          </p:cNvCxnSpPr>
          <p:nvPr/>
        </p:nvCxnSpPr>
        <p:spPr>
          <a:xfrm rot="16200000" flipH="1">
            <a:off x="6313300" y="4236372"/>
            <a:ext cx="1032500" cy="331220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2" idx="3"/>
          </p:cNvCxnSpPr>
          <p:nvPr/>
        </p:nvCxnSpPr>
        <p:spPr>
          <a:xfrm flipV="1">
            <a:off x="5746673" y="4751970"/>
            <a:ext cx="917267" cy="138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12" idx="2"/>
          </p:cNvCxnSpPr>
          <p:nvPr/>
        </p:nvCxnSpPr>
        <p:spPr>
          <a:xfrm>
            <a:off x="3678489" y="5099827"/>
            <a:ext cx="4511" cy="63987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11" idx="2"/>
          </p:cNvCxnSpPr>
          <p:nvPr/>
        </p:nvCxnSpPr>
        <p:spPr>
          <a:xfrm flipH="1">
            <a:off x="9274003" y="5434280"/>
            <a:ext cx="30017" cy="51645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194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39372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COLOUR LIGHT SIGNALS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351692" y="1336431"/>
            <a:ext cx="5556739" cy="5359791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Two-aspect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namely, green and red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Three-aspect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namely, green, yellow, and red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Four-aspect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namely, green, yellow (twice), and red.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India, mostly three-aspect or four-aspect coloured light signalling is used. In the case of three-aspect signalling, green, yellow, and red lights are used. Green indicates ‘proceed’, yellow indicates ‘proceed with caution’, and red indicates ‘stop’.</a:t>
            </a:r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020972" y="5761603"/>
            <a:ext cx="3938954" cy="6010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Fig.1 Coloured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light signal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0972" y="1820880"/>
            <a:ext cx="4362429" cy="3940723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734773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2425"/>
          </a:xfrm>
        </p:spPr>
        <p:txBody>
          <a:bodyPr/>
          <a:lstStyle/>
          <a:p>
            <a:r>
              <a:rPr lang="en-US" dirty="0"/>
              <a:t>SEMAPHORE SIGNALLING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64566"/>
            <a:ext cx="8596668" cy="1578903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Semaphore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signals are rectangular or fish tailed arm fixed to a vertical Post.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arm is rotated in different angles to convey information to the Loco driver.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620" y="2943469"/>
            <a:ext cx="4473528" cy="34068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0" y="6350287"/>
            <a:ext cx="5740400" cy="4188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Fig.2 Semaphore signal</a:t>
            </a:r>
          </a:p>
        </p:txBody>
      </p:sp>
    </p:spTree>
    <p:extLst>
      <p:ext uri="{BB962C8B-B14F-4D97-AF65-F5344CB8AC3E}">
        <p14:creationId xmlns:p14="http://schemas.microsoft.com/office/powerpoint/2010/main" val="275167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SEMAPHORE AND WARNER SIGNAL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idx="1"/>
          </p:nvPr>
        </p:nvSpPr>
        <p:spPr>
          <a:xfrm>
            <a:off x="675745" y="2160982"/>
            <a:ext cx="4185623" cy="2906317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Semaphore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Warner signals can be placed on same the pole 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Semaphore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placed on top and the Warner at about 2m below it</a:t>
            </a:r>
          </a:p>
          <a:p>
            <a:endParaRPr lang="en-US" dirty="0"/>
          </a:p>
        </p:txBody>
      </p:sp>
      <p:pic>
        <p:nvPicPr>
          <p:cNvPr id="10" name="Content Placeholder 9" descr="Image result for SEMAPHORE AND WARNER SIGNAL"/>
          <p:cNvPicPr>
            <a:picLocks noGrp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4861368" y="2355648"/>
            <a:ext cx="4299918" cy="230525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>
          <a:xfrm>
            <a:off x="4724400" y="4878783"/>
            <a:ext cx="5156200" cy="57626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Fig.3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Semaphore and Warner signal </a:t>
            </a:r>
          </a:p>
        </p:txBody>
      </p:sp>
    </p:spTree>
    <p:extLst>
      <p:ext uri="{BB962C8B-B14F-4D97-AF65-F5344CB8AC3E}">
        <p14:creationId xmlns:p14="http://schemas.microsoft.com/office/powerpoint/2010/main" val="31226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089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 OR SHUNT SIGNAL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5" y="2160590"/>
            <a:ext cx="3965004" cy="281937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are shunting signals which are used for low speed movement during shunting operations. They consists of circular discs with red bands on white background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68681" y="2012925"/>
            <a:ext cx="5044464" cy="271497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7334" y="5339890"/>
            <a:ext cx="8227515" cy="900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Red band is Horizontal: </a:t>
            </a: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Stop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Red band is Inclined: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Proceed</a:t>
            </a:r>
          </a:p>
        </p:txBody>
      </p:sp>
      <p:sp>
        <p:nvSpPr>
          <p:cNvPr id="7" name="Rectangle 6"/>
          <p:cNvSpPr/>
          <p:nvPr/>
        </p:nvSpPr>
        <p:spPr>
          <a:xfrm>
            <a:off x="5168681" y="4727901"/>
            <a:ext cx="5044464" cy="49179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Fig.4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 or Shunt signal</a:t>
            </a:r>
          </a:p>
        </p:txBody>
      </p:sp>
    </p:spTree>
    <p:extLst>
      <p:ext uri="{BB962C8B-B14F-4D97-AF65-F5344CB8AC3E}">
        <p14:creationId xmlns:p14="http://schemas.microsoft.com/office/powerpoint/2010/main" val="180075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SIGNALLING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77109"/>
            <a:ext cx="8596668" cy="4564254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 Proving Axle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                                             Automatic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verification of complete arrival of train</a:t>
            </a:r>
            <a:endParaRPr lang="en-US" sz="2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Adoption of Proven Train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Protection                                     Proven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 protection technology like TPWS/ETCS on HDN routes and automatic signalling territories 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Automatic Block System                                                         It consists of a series of signals that divide a railway line into a series of sections, or "blocks". The system controls the movement of trains between the blocks using automatic signals.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Collision Avoidance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                                            Prevention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well as protection against Signal Passing At Danger (SPAD) by loco pilot</a:t>
            </a:r>
          </a:p>
        </p:txBody>
      </p:sp>
    </p:spTree>
    <p:extLst>
      <p:ext uri="{BB962C8B-B14F-4D97-AF65-F5344CB8AC3E}">
        <p14:creationId xmlns:p14="http://schemas.microsoft.com/office/powerpoint/2010/main" val="2771731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867</TotalTime>
  <Words>817</Words>
  <Application>Microsoft Office PowerPoint</Application>
  <PresentationFormat>Widescreen</PresentationFormat>
  <Paragraphs>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Times New Roman</vt:lpstr>
      <vt:lpstr>Trebuchet MS</vt:lpstr>
      <vt:lpstr>Wingdings</vt:lpstr>
      <vt:lpstr>Wingdings 3</vt:lpstr>
      <vt:lpstr>Facet</vt:lpstr>
      <vt:lpstr>RAILWAY SIGNALLING &amp; CONTROL</vt:lpstr>
      <vt:lpstr>INDIAN SENARIO</vt:lpstr>
      <vt:lpstr>Objectives of Signalling</vt:lpstr>
      <vt:lpstr>CLASSIFICATION OF SIGNALLING</vt:lpstr>
      <vt:lpstr>COLOUR LIGHT SIGNALS</vt:lpstr>
      <vt:lpstr>SEMAPHORE SIGNALLING</vt:lpstr>
      <vt:lpstr>SEMAPHORE AND WARNER SIGNAL</vt:lpstr>
      <vt:lpstr>DISC OR SHUNT SIGNAL</vt:lpstr>
      <vt:lpstr>ADVANCED SIGNALLING SYSTEM</vt:lpstr>
      <vt:lpstr>Automatic Block System</vt:lpstr>
      <vt:lpstr>RAILWAY CONTROL</vt:lpstr>
      <vt:lpstr>TYPES OF CONTROL SYSTEM</vt:lpstr>
      <vt:lpstr>CONCLUSION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RAILWAY SIGNALLING &amp; CONTROL</dc:title>
  <dc:creator>pulkit kushwaha</dc:creator>
  <cp:lastModifiedBy>pulkit kushwaha</cp:lastModifiedBy>
  <cp:revision>29</cp:revision>
  <dcterms:created xsi:type="dcterms:W3CDTF">2018-04-05T17:10:30Z</dcterms:created>
  <dcterms:modified xsi:type="dcterms:W3CDTF">2018-04-06T07:38:05Z</dcterms:modified>
</cp:coreProperties>
</file>

<file path=docProps/thumbnail.jpeg>
</file>